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387" r:id="rId4"/>
    <p:sldId id="366" r:id="rId5"/>
    <p:sldId id="381" r:id="rId6"/>
    <p:sldId id="315" r:id="rId7"/>
    <p:sldId id="382" r:id="rId8"/>
    <p:sldId id="388" r:id="rId9"/>
    <p:sldId id="279" r:id="rId10"/>
    <p:sldId id="277" r:id="rId11"/>
    <p:sldId id="392" r:id="rId12"/>
    <p:sldId id="390" r:id="rId13"/>
    <p:sldId id="278" r:id="rId14"/>
    <p:sldId id="393" r:id="rId15"/>
    <p:sldId id="394" r:id="rId16"/>
    <p:sldId id="395" r:id="rId17"/>
    <p:sldId id="396" r:id="rId18"/>
    <p:sldId id="39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2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5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83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06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134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2491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1598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7228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764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43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497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82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73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040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24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41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061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5188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ew 23+] Schilderij Amsterdam Gouden Eeuw">
            <a:extLst>
              <a:ext uri="{FF2B5EF4-FFF2-40B4-BE49-F238E27FC236}">
                <a16:creationId xmlns:a16="http://schemas.microsoft.com/office/drawing/2014/main" id="{820D0547-E8CF-4C92-B136-49E64403C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" y="0"/>
            <a:ext cx="121513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3E370A1-9B2C-4E3B-B1CA-121B81907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88566" y="-85296"/>
            <a:ext cx="18369132" cy="2387600"/>
          </a:xfrm>
        </p:spPr>
        <p:txBody>
          <a:bodyPr/>
          <a:lstStyle/>
          <a:p>
            <a:r>
              <a:rPr lang="nl-NL" dirty="0">
                <a:highlight>
                  <a:srgbClr val="800000"/>
                </a:highlight>
              </a:rPr>
              <a:t>Havo 2</a:t>
            </a:r>
            <a:br>
              <a:rPr lang="nl-NL" dirty="0">
                <a:highlight>
                  <a:srgbClr val="800000"/>
                </a:highlight>
              </a:rPr>
            </a:br>
            <a:r>
              <a:rPr lang="nl-NL" dirty="0">
                <a:highlight>
                  <a:srgbClr val="800000"/>
                </a:highlight>
              </a:rPr>
              <a:t>Paragraaf 3.2</a:t>
            </a:r>
            <a:br>
              <a:rPr lang="nl-NL" dirty="0">
                <a:highlight>
                  <a:srgbClr val="800000"/>
                </a:highlight>
              </a:rPr>
            </a:br>
            <a:endParaRPr lang="nl-NL" dirty="0">
              <a:highlight>
                <a:srgbClr val="8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72882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Hollands fluitschip">
            <a:extLst>
              <a:ext uri="{FF2B5EF4-FFF2-40B4-BE49-F238E27FC236}">
                <a16:creationId xmlns:a16="http://schemas.microsoft.com/office/drawing/2014/main" id="{C3C724D5-B29E-4966-8D2F-FAB3229525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1"/>
          <a:stretch/>
        </p:blipFill>
        <p:spPr bwMode="auto">
          <a:xfrm>
            <a:off x="20" y="2030"/>
            <a:ext cx="12191980" cy="68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5FD3266-6147-4B55-8794-E612C8938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269" y="1122363"/>
            <a:ext cx="90014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highlight>
                  <a:srgbClr val="800000"/>
                </a:highlight>
              </a:rPr>
              <a:t>Fluitschepen</a:t>
            </a:r>
            <a:endParaRPr lang="en-US" sz="4800" dirty="0">
              <a:highlight>
                <a:srgbClr val="800000"/>
              </a:highlight>
            </a:endParaRPr>
          </a:p>
        </p:txBody>
      </p:sp>
      <p:pic>
        <p:nvPicPr>
          <p:cNvPr id="2050" name="Picture 2" descr="Het Fluitschip › Abel Tasman 375 jaar">
            <a:extLst>
              <a:ext uri="{FF2B5EF4-FFF2-40B4-BE49-F238E27FC236}">
                <a16:creationId xmlns:a16="http://schemas.microsoft.com/office/drawing/2014/main" id="{79FB53E1-EBCF-4418-ACB3-630C27208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" y="25083"/>
            <a:ext cx="9235440" cy="658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EC47E0A-4AC8-485D-8805-E350B26592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583" t="26666" r="8667" b="28229"/>
          <a:stretch/>
        </p:blipFill>
        <p:spPr>
          <a:xfrm>
            <a:off x="-43030" y="25083"/>
            <a:ext cx="1193520" cy="109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0E681-3E83-4FED-A22E-F6FB04D9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3C37C2-07B3-40B4-8F0E-CE1591FD6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A8A2255-CDDF-4D03-AD49-A90083A5C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77" t="23333" r="41094" b="8889"/>
          <a:stretch/>
        </p:blipFill>
        <p:spPr>
          <a:xfrm>
            <a:off x="1866811" y="0"/>
            <a:ext cx="7884021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C476B82-C7E0-4D23-BAEE-94C1CB37A4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583" t="26666" r="8667" b="28229"/>
          <a:stretch/>
        </p:blipFill>
        <p:spPr>
          <a:xfrm>
            <a:off x="203201" y="125024"/>
            <a:ext cx="1193520" cy="109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04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mooiste bezienswaardigheden van Gdansk: wandelroute door het oude  centrum - Reisgenie">
            <a:extLst>
              <a:ext uri="{FF2B5EF4-FFF2-40B4-BE49-F238E27FC236}">
                <a16:creationId xmlns:a16="http://schemas.microsoft.com/office/drawing/2014/main" id="{58A9D14B-FCE4-421E-AD97-A4B410025E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8" b="2508"/>
          <a:stretch/>
        </p:blipFill>
        <p:spPr bwMode="auto">
          <a:xfrm>
            <a:off x="20" y="2030"/>
            <a:ext cx="12191980" cy="68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B36B954-2F03-4A8C-86A8-F9600C3CD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482" y="154697"/>
            <a:ext cx="90014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highlight>
                  <a:srgbClr val="800000"/>
                </a:highlight>
              </a:rPr>
              <a:t>Welke</a:t>
            </a:r>
            <a:r>
              <a:rPr lang="en-US" sz="4000" dirty="0">
                <a:highlight>
                  <a:srgbClr val="800000"/>
                </a:highlight>
              </a:rPr>
              <a:t> </a:t>
            </a:r>
            <a:r>
              <a:rPr lang="en-US" sz="4000" dirty="0" err="1">
                <a:highlight>
                  <a:srgbClr val="800000"/>
                </a:highlight>
              </a:rPr>
              <a:t>stad</a:t>
            </a:r>
            <a:r>
              <a:rPr lang="en-US" sz="4000" dirty="0">
                <a:highlight>
                  <a:srgbClr val="800000"/>
                </a:highlight>
              </a:rPr>
              <a:t> </a:t>
            </a:r>
            <a:br>
              <a:rPr lang="en-US" sz="4000" dirty="0">
                <a:highlight>
                  <a:srgbClr val="800000"/>
                </a:highlight>
              </a:rPr>
            </a:br>
            <a:r>
              <a:rPr lang="en-US" sz="4000" dirty="0" err="1">
                <a:highlight>
                  <a:srgbClr val="800000"/>
                </a:highlight>
              </a:rPr>
              <a:t>zou</a:t>
            </a:r>
            <a:r>
              <a:rPr lang="en-US" sz="4000" dirty="0">
                <a:highlight>
                  <a:srgbClr val="800000"/>
                </a:highlight>
              </a:rPr>
              <a:t> </a:t>
            </a:r>
            <a:r>
              <a:rPr lang="en-US" sz="4000" dirty="0" err="1">
                <a:highlight>
                  <a:srgbClr val="800000"/>
                </a:highlight>
              </a:rPr>
              <a:t>dit</a:t>
            </a:r>
            <a:r>
              <a:rPr lang="en-US" sz="4000" dirty="0">
                <a:highlight>
                  <a:srgbClr val="800000"/>
                </a:highlight>
              </a:rPr>
              <a:t> </a:t>
            </a:r>
            <a:br>
              <a:rPr lang="en-US" sz="4000" dirty="0">
                <a:highlight>
                  <a:srgbClr val="800000"/>
                </a:highlight>
              </a:rPr>
            </a:br>
            <a:r>
              <a:rPr lang="en-US" sz="4000" dirty="0" err="1">
                <a:highlight>
                  <a:srgbClr val="800000"/>
                </a:highlight>
              </a:rPr>
              <a:t>kunnen</a:t>
            </a:r>
            <a:r>
              <a:rPr lang="en-US" sz="4000" dirty="0">
                <a:highlight>
                  <a:srgbClr val="800000"/>
                </a:highlight>
              </a:rPr>
              <a:t> </a:t>
            </a:r>
            <a:r>
              <a:rPr lang="en-US" sz="4000" dirty="0" err="1">
                <a:highlight>
                  <a:srgbClr val="800000"/>
                </a:highlight>
              </a:rPr>
              <a:t>zijn</a:t>
            </a:r>
            <a:r>
              <a:rPr lang="en-US" sz="4000" dirty="0">
                <a:highlight>
                  <a:srgbClr val="800000"/>
                </a:highligh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1326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C213C-9C99-448B-9EB8-419BEF773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072" y="609600"/>
            <a:ext cx="4378484" cy="1326321"/>
          </a:xfrm>
        </p:spPr>
        <p:txBody>
          <a:bodyPr/>
          <a:lstStyle/>
          <a:p>
            <a:r>
              <a:rPr lang="nl-NL" dirty="0">
                <a:highlight>
                  <a:srgbClr val="800000"/>
                </a:highlight>
              </a:rPr>
              <a:t>Bronopdracht: </a:t>
            </a:r>
            <a:r>
              <a:rPr lang="nl-NL" dirty="0" err="1">
                <a:highlight>
                  <a:srgbClr val="800000"/>
                </a:highlight>
              </a:rPr>
              <a:t>gdansk</a:t>
            </a:r>
            <a:endParaRPr lang="nl-NL" dirty="0">
              <a:highlight>
                <a:srgbClr val="800000"/>
              </a:highlight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969F44-E942-4530-9DE9-E412EB105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145" y="1935921"/>
            <a:ext cx="5637320" cy="4838329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Nederlandse handelaren hebben grote invloed gehad in de handel met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Gdanks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. Leg dit uit via de foto hiernaast. Gebruik in je antwoord het begrip </a:t>
            </a:r>
            <a:r>
              <a:rPr lang="nl-NL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Moedernegotie</a:t>
            </a:r>
            <a:r>
              <a:rPr lang="nl-NL" sz="2800" dirty="0"/>
              <a:t>.</a:t>
            </a:r>
          </a:p>
        </p:txBody>
      </p:sp>
      <p:pic>
        <p:nvPicPr>
          <p:cNvPr id="2050" name="Picture 2" descr="Afbeeldingsresultaat voor danzig stad">
            <a:extLst>
              <a:ext uri="{FF2B5EF4-FFF2-40B4-BE49-F238E27FC236}">
                <a16:creationId xmlns:a16="http://schemas.microsoft.com/office/drawing/2014/main" id="{BC4D4F5D-9C49-4FB4-A1A6-D3C0AF48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5" y="1216241"/>
            <a:ext cx="6122850" cy="52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F9E2DF4-0494-4C86-B224-B9C070E852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583" t="26666" r="8667" b="28229"/>
          <a:stretch/>
        </p:blipFill>
        <p:spPr>
          <a:xfrm>
            <a:off x="203201" y="125024"/>
            <a:ext cx="1193520" cy="109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63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5301E-B01B-42A6-B431-F01B53C1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FF00"/>
                </a:solidFill>
                <a:highlight>
                  <a:srgbClr val="800000"/>
                </a:highlight>
              </a:rPr>
              <a:t>Stapelmarkt</a:t>
            </a:r>
            <a:r>
              <a:rPr lang="nl-NL" dirty="0">
                <a:highlight>
                  <a:srgbClr val="800000"/>
                </a:highlight>
              </a:rPr>
              <a:t> Amsterdam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02ED27-FE7E-46D8-998A-FACACA18C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152336"/>
          </a:xfrm>
        </p:spPr>
        <p:txBody>
          <a:bodyPr>
            <a:normAutofit fontScale="92500"/>
          </a:bodyPr>
          <a:lstStyle/>
          <a:p>
            <a:r>
              <a:rPr lang="nl-NL" sz="32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Handelaren stapelden hun voorraden (graan, ijzer, specerijen) in pakhuizen. </a:t>
            </a:r>
          </a:p>
          <a:p>
            <a:r>
              <a:rPr lang="nl-NL" sz="32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Bij schaarste deden handelaren goede zaken.</a:t>
            </a:r>
          </a:p>
          <a:p>
            <a:r>
              <a:rPr lang="nl-NL" sz="32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 Republiek </a:t>
            </a:r>
            <a:r>
              <a:rPr lang="nl-NL" sz="32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handelde met landen over de hele wereld (wereldeconomie), met Amsterdam als handelscentrum.</a:t>
            </a:r>
          </a:p>
          <a:p>
            <a:r>
              <a:rPr lang="nl-NL" sz="32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Moedernegotie</a:t>
            </a:r>
            <a:r>
              <a:rPr lang="nl-NL" sz="32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grote rijkdom!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7A36219-91F0-4326-8F94-80C4E2D95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83" t="26666" r="8667" b="28229"/>
          <a:stretch/>
        </p:blipFill>
        <p:spPr>
          <a:xfrm>
            <a:off x="203200" y="125024"/>
            <a:ext cx="1385669" cy="12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84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5301E-B01B-42A6-B431-F01B53C16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146" y="192350"/>
            <a:ext cx="10353761" cy="1326321"/>
          </a:xfrm>
        </p:spPr>
        <p:txBody>
          <a:bodyPr/>
          <a:lstStyle/>
          <a:p>
            <a:r>
              <a:rPr lang="nl-NL" dirty="0">
                <a:solidFill>
                  <a:srgbClr val="FFFF00"/>
                </a:solidFill>
                <a:highlight>
                  <a:srgbClr val="800000"/>
                </a:highlight>
              </a:rPr>
              <a:t>Handelskapitalisme </a:t>
            </a:r>
            <a:r>
              <a:rPr lang="nl-NL" dirty="0">
                <a:highlight>
                  <a:srgbClr val="800000"/>
                </a:highlight>
              </a:rPr>
              <a:t>en </a:t>
            </a:r>
            <a:r>
              <a:rPr lang="nl-NL" dirty="0">
                <a:solidFill>
                  <a:srgbClr val="FFFF00"/>
                </a:solidFill>
                <a:highlight>
                  <a:srgbClr val="800000"/>
                </a:highlight>
              </a:rPr>
              <a:t>immigratie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02ED27-FE7E-46D8-998A-FACACA18C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02167"/>
            <a:ext cx="10353762" cy="4758431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Handelskapitalisme</a:t>
            </a:r>
            <a:r>
              <a:rPr lang="nl-NL" sz="28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investeren in verre overzeese handel.</a:t>
            </a:r>
          </a:p>
          <a:p>
            <a:r>
              <a:rPr lang="nl-NL" sz="28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VOC</a:t>
            </a:r>
            <a:r>
              <a:rPr lang="nl-NL" sz="28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eerste multinational met aandelen (investeerders).</a:t>
            </a:r>
          </a:p>
          <a:p>
            <a:r>
              <a:rPr lang="nl-NL" sz="28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Antwerpen door </a:t>
            </a:r>
            <a:r>
              <a:rPr lang="nl-NL" sz="28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Verdrag van Münster </a:t>
            </a:r>
            <a:r>
              <a:rPr lang="nl-NL" sz="28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nutteloos; de Schelde bleef dicht!</a:t>
            </a:r>
          </a:p>
          <a:p>
            <a:r>
              <a:rPr lang="nl-NL" sz="28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Immigratie</a:t>
            </a:r>
            <a:r>
              <a:rPr lang="nl-NL" sz="28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van joodse en protestantse handelaren naar Amsterdam </a:t>
            </a:r>
            <a:r>
              <a:rPr lang="nl-NL" sz="28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goed voor onze handel.</a:t>
            </a:r>
          </a:p>
          <a:p>
            <a:r>
              <a:rPr lang="nl-NL" sz="28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Massale </a:t>
            </a:r>
            <a:r>
              <a:rPr lang="nl-NL" sz="28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immigratie</a:t>
            </a:r>
            <a:r>
              <a:rPr lang="nl-NL" sz="28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naar </a:t>
            </a:r>
            <a:r>
              <a:rPr lang="nl-NL" sz="28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 Republiek</a:t>
            </a:r>
            <a:r>
              <a:rPr lang="nl-NL" sz="28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 godsdienstige vluchtelingen, werklozen en handelaren. </a:t>
            </a:r>
            <a:endParaRPr lang="nl-NL" dirty="0">
              <a:highlight>
                <a:srgbClr val="8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7A36219-91F0-4326-8F94-80C4E2D95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83" t="26666" r="8667" b="28229"/>
          <a:stretch/>
        </p:blipFill>
        <p:spPr>
          <a:xfrm>
            <a:off x="203200" y="125024"/>
            <a:ext cx="1385669" cy="12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82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5301E-B01B-42A6-B431-F01B53C16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146" y="192350"/>
            <a:ext cx="10353761" cy="1326321"/>
          </a:xfrm>
        </p:spPr>
        <p:txBody>
          <a:bodyPr/>
          <a:lstStyle/>
          <a:p>
            <a:r>
              <a:rPr lang="nl-NL" dirty="0">
                <a:highlight>
                  <a:srgbClr val="800000"/>
                </a:highlight>
              </a:rPr>
              <a:t>Commerciële nijverheid </a:t>
            </a:r>
            <a:br>
              <a:rPr lang="nl-NL" dirty="0">
                <a:highlight>
                  <a:srgbClr val="800000"/>
                </a:highlight>
              </a:rPr>
            </a:br>
            <a:r>
              <a:rPr lang="nl-NL" dirty="0">
                <a:highlight>
                  <a:srgbClr val="800000"/>
                </a:highlight>
              </a:rPr>
              <a:t>en landbouw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02ED27-FE7E-46D8-998A-FACACA18C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381" y="2042798"/>
            <a:ext cx="10993237" cy="4340247"/>
          </a:xfrm>
        </p:spPr>
        <p:txBody>
          <a:bodyPr>
            <a:normAutofit fontScale="92500" lnSpcReduction="20000"/>
          </a:bodyPr>
          <a:lstStyle/>
          <a:p>
            <a:r>
              <a:rPr lang="nl-NL" sz="32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Commerciële landbouw</a:t>
            </a:r>
            <a:r>
              <a:rPr lang="nl-NL" sz="32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boeren werken gericht op export en andere gebieden van het land.</a:t>
            </a:r>
          </a:p>
          <a:p>
            <a:r>
              <a:rPr lang="nl-NL" sz="32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Commerciële nijverheid: handgemaakte producten worden verkocht door heel het land.</a:t>
            </a:r>
          </a:p>
          <a:p>
            <a:r>
              <a:rPr lang="nl-NL" sz="32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Inpolderen</a:t>
            </a:r>
            <a:r>
              <a:rPr lang="nl-NL" sz="32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Meren en moerassen werden drooggelegd voor landbouw.</a:t>
            </a:r>
          </a:p>
          <a:p>
            <a:r>
              <a:rPr lang="nl-NL" sz="32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Netwerk van (water)wegen; trekschuiten, rijkoetsen en uitrustposten (herberg, stal).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7A36219-91F0-4326-8F94-80C4E2D95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83" t="26666" r="8667" b="28229"/>
          <a:stretch/>
        </p:blipFill>
        <p:spPr>
          <a:xfrm>
            <a:off x="203200" y="125024"/>
            <a:ext cx="1385669" cy="12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13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4F00BF-FE69-4EF9-ACE3-DB866C104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2" name="Picture 4" descr="Histoforum, lesmateriaal voor geschiedenis | Geschiedenis, Oude kaarten,  Cartografie">
            <a:extLst>
              <a:ext uri="{FF2B5EF4-FFF2-40B4-BE49-F238E27FC236}">
                <a16:creationId xmlns:a16="http://schemas.microsoft.com/office/drawing/2014/main" id="{61BBE09B-CF59-4334-A30D-58EB05BB6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" y="1432903"/>
            <a:ext cx="3777917" cy="57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illem van Oranje - Canon van Nederland">
            <a:extLst>
              <a:ext uri="{FF2B5EF4-FFF2-40B4-BE49-F238E27FC236}">
                <a16:creationId xmlns:a16="http://schemas.microsoft.com/office/drawing/2014/main" id="{49B11756-4014-46D5-9E20-5AEE5F7C8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40" y="1432902"/>
            <a:ext cx="3958873" cy="57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choolkaart Nederland 462 | Kaarten en Atlassen.nl">
            <a:extLst>
              <a:ext uri="{FF2B5EF4-FFF2-40B4-BE49-F238E27FC236}">
                <a16:creationId xmlns:a16="http://schemas.microsoft.com/office/drawing/2014/main" id="{08DF1DB4-8B16-4DD4-A882-7DFDD1694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t="12000" r="5191" b="12444"/>
          <a:stretch/>
        </p:blipFill>
        <p:spPr bwMode="auto">
          <a:xfrm>
            <a:off x="7758713" y="1426243"/>
            <a:ext cx="4122868" cy="578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7536BF3-EC81-413B-8010-0CDD687A5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78" y="106582"/>
            <a:ext cx="10353761" cy="1326321"/>
          </a:xfrm>
        </p:spPr>
        <p:txBody>
          <a:bodyPr>
            <a:noAutofit/>
          </a:bodyPr>
          <a:lstStyle/>
          <a:p>
            <a:r>
              <a:rPr lang="nl-NL" sz="2800" dirty="0">
                <a:solidFill>
                  <a:srgbClr val="FFFF00"/>
                </a:solidFill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Inpolderen</a:t>
            </a:r>
            <a:r>
              <a:rPr lang="nl-NL" sz="2800" dirty="0"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nl-NL" sz="2800" b="0" i="0" dirty="0"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om een stuk land of moeras een dijk leggen en omdijkte gebied droogmaken en drooghouden</a:t>
            </a:r>
            <a:endParaRPr lang="nl-NL" sz="2800" dirty="0">
              <a:effectLst/>
              <a:highlight>
                <a:srgbClr val="8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94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DC45A-3617-4F67-A31B-301572AB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-207146"/>
            <a:ext cx="10353761" cy="1326321"/>
          </a:xfrm>
        </p:spPr>
        <p:txBody>
          <a:bodyPr>
            <a:normAutofit/>
          </a:bodyPr>
          <a:lstStyle/>
          <a:p>
            <a:r>
              <a:rPr lang="nl-NL" sz="4400" dirty="0">
                <a:highlight>
                  <a:srgbClr val="800000"/>
                </a:highlight>
              </a:rPr>
              <a:t>Controlevragen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3B31B8-DEB6-4B0A-90B0-01B45281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589103"/>
            <a:ext cx="10486497" cy="4714043"/>
          </a:xfrm>
        </p:spPr>
        <p:txBody>
          <a:bodyPr>
            <a:normAutofit/>
          </a:bodyPr>
          <a:lstStyle/>
          <a:p>
            <a:endParaRPr lang="nl-NL" sz="4400" dirty="0"/>
          </a:p>
          <a:p>
            <a:endParaRPr lang="nl-NL" sz="3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E564B44-346E-4BA5-A0E2-DDD1FC0B5203}"/>
              </a:ext>
            </a:extLst>
          </p:cNvPr>
          <p:cNvSpPr txBox="1"/>
          <p:nvPr/>
        </p:nvSpPr>
        <p:spPr>
          <a:xfrm>
            <a:off x="260264" y="1155274"/>
            <a:ext cx="11660819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Op welke drie gebieden bloeide </a:t>
            </a:r>
            <a:r>
              <a:rPr lang="nl-NL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Republiek </a:t>
            </a: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in de </a:t>
            </a:r>
            <a:r>
              <a:rPr lang="nl-NL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Gouden Eeuw </a:t>
            </a: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op?</a:t>
            </a:r>
            <a:b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Geef de betekenissen van de volgende begrippen: </a:t>
            </a:r>
            <a:r>
              <a:rPr lang="nl-NL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stapelmarkt, moedernegotie, handelskapitalisme, commerciële landbouw, immigratie, inpolderen</a:t>
            </a: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fontAlgn="base">
              <a:buFont typeface="+mj-lt"/>
              <a:buAutoNum type="arabicPeriod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Hoe werd Amsterdam het handelscentrum van de wereld? Gebruik in jouw antwoord de begrippen: </a:t>
            </a:r>
            <a:r>
              <a:rPr lang="nl-NL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moedernegotie</a:t>
            </a: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nl-NL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stapelmarkt</a:t>
            </a: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fontAlgn="base">
              <a:buFont typeface="+mj-lt"/>
              <a:buAutoNum type="arabicPeriod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Noem twee gevolgen van de </a:t>
            </a:r>
            <a:r>
              <a:rPr lang="nl-NL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immigratie</a:t>
            </a: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stromen naar de Republiek.</a:t>
            </a:r>
            <a:b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fontAlgn="base">
              <a:buFont typeface="+mj-lt"/>
              <a:buAutoNum type="arabicPeriod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Hoe hoort een multinational als de </a:t>
            </a:r>
            <a:r>
              <a:rPr lang="nl-NL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</a:t>
            </a: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 bij het begrip </a:t>
            </a:r>
            <a:r>
              <a:rPr lang="nl-NL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handelskapitalisme</a:t>
            </a: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nl-NL" sz="26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nl-NL" sz="3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6F2DD31-A371-44C9-81DE-C1C2C81219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83" t="26666" r="8667" b="28229"/>
          <a:stretch/>
        </p:blipFill>
        <p:spPr>
          <a:xfrm>
            <a:off x="96669" y="98022"/>
            <a:ext cx="999320" cy="91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80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AA815-D844-4A8A-8A23-36401B6F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>
                <a:highlight>
                  <a:srgbClr val="800000"/>
                </a:highlight>
              </a:rPr>
              <a:t>De 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7EA3FC-54CF-48F1-BD1D-FBDF4BCBB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76" y="1894903"/>
            <a:ext cx="10353762" cy="4838073"/>
          </a:xfrm>
        </p:spPr>
        <p:txBody>
          <a:bodyPr>
            <a:normAutofit/>
          </a:bodyPr>
          <a:lstStyle/>
          <a:p>
            <a:r>
              <a:rPr lang="nl-NL" sz="3600" dirty="0">
                <a:highlight>
                  <a:srgbClr val="800000"/>
                </a:highlight>
              </a:rPr>
              <a:t>Wat weten we al?</a:t>
            </a:r>
          </a:p>
          <a:p>
            <a:r>
              <a:rPr lang="nl-NL" sz="3600" dirty="0">
                <a:highlight>
                  <a:srgbClr val="800000"/>
                </a:highlight>
              </a:rPr>
              <a:t>De lesdoelen</a:t>
            </a:r>
          </a:p>
          <a:p>
            <a:r>
              <a:rPr lang="nl-NL" sz="3600" dirty="0">
                <a:highlight>
                  <a:srgbClr val="800000"/>
                </a:highlight>
              </a:rPr>
              <a:t>Paragraaf 3.2</a:t>
            </a:r>
          </a:p>
          <a:p>
            <a:r>
              <a:rPr lang="nl-NL" sz="3600" dirty="0">
                <a:highlight>
                  <a:srgbClr val="800000"/>
                </a:highlight>
              </a:rPr>
              <a:t>Opdrachten maken</a:t>
            </a:r>
          </a:p>
          <a:p>
            <a:r>
              <a:rPr lang="nl-NL" sz="3600" dirty="0">
                <a:highlight>
                  <a:srgbClr val="800000"/>
                </a:highlight>
              </a:rPr>
              <a:t>Afsluiting.</a:t>
            </a:r>
            <a:endParaRPr lang="nl-NL" sz="3200" dirty="0">
              <a:highlight>
                <a:srgbClr val="800000"/>
              </a:highlight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8528CA8-4039-480A-A9C0-BB6C66C8E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83" t="26666" r="8667" b="28229"/>
          <a:stretch/>
        </p:blipFill>
        <p:spPr>
          <a:xfrm>
            <a:off x="203200" y="125024"/>
            <a:ext cx="1385669" cy="12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4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FF92B1-48C3-4E73-AA68-435CD9DB1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47962"/>
            <a:ext cx="10353761" cy="1326321"/>
          </a:xfrm>
        </p:spPr>
        <p:txBody>
          <a:bodyPr/>
          <a:lstStyle/>
          <a:p>
            <a:r>
              <a:rPr lang="nl-NL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klassencode </a:t>
            </a:r>
            <a:r>
              <a:rPr lang="nl-NL" dirty="0" err="1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Learnbeat</a:t>
            </a:r>
            <a:r>
              <a:rPr lang="nl-NL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BJHRVP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380441-DCDB-4883-94E9-F256FB76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086252"/>
            <a:ext cx="10353762" cy="4281997"/>
          </a:xfrm>
        </p:spPr>
        <p:txBody>
          <a:bodyPr>
            <a:normAutofit fontScale="92500" lnSpcReduction="10000"/>
          </a:bodyPr>
          <a:lstStyle/>
          <a:p>
            <a:r>
              <a:rPr lang="nl-NL" sz="4000" dirty="0">
                <a:highlight>
                  <a:srgbClr val="800000"/>
                </a:highlight>
              </a:rPr>
              <a:t>Steeds de paragraaftekst doorlezen, wanneer we aan een nieuwe paragraaf gaan beginnen (komt in Magister). </a:t>
            </a:r>
          </a:p>
          <a:p>
            <a:endParaRPr lang="nl-NL" sz="4000" dirty="0">
              <a:highlight>
                <a:srgbClr val="800000"/>
              </a:highlight>
            </a:endParaRPr>
          </a:p>
          <a:p>
            <a:r>
              <a:rPr lang="nl-NL" sz="4000" dirty="0">
                <a:highlight>
                  <a:srgbClr val="800000"/>
                </a:highlight>
              </a:rPr>
              <a:t>+ maak na elke paragraaf de huiswerkvragen op de Wikiwijs.</a:t>
            </a:r>
          </a:p>
        </p:txBody>
      </p:sp>
    </p:spTree>
    <p:extLst>
      <p:ext uri="{BB962C8B-B14F-4D97-AF65-F5344CB8AC3E}">
        <p14:creationId xmlns:p14="http://schemas.microsoft.com/office/powerpoint/2010/main" val="305645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C69E22-081C-438F-AC20-9F4456EB1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51019"/>
            <a:ext cx="10353762" cy="601905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3600" dirty="0">
                <a:highlight>
                  <a:srgbClr val="800000"/>
                </a:highlight>
              </a:rPr>
              <a:t>Wat zijn enkele tegenstellingen tussen de noordelijke en zuidelijke </a:t>
            </a:r>
            <a:r>
              <a:rPr lang="nl-NL" sz="3600" b="1" dirty="0">
                <a:solidFill>
                  <a:srgbClr val="FFFF00"/>
                </a:solidFill>
                <a:highlight>
                  <a:srgbClr val="800000"/>
                </a:highlight>
              </a:rPr>
              <a:t>gewesten</a:t>
            </a:r>
            <a:r>
              <a:rPr lang="nl-NL" sz="3600" dirty="0">
                <a:highlight>
                  <a:srgbClr val="800000"/>
                </a:highlight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600" dirty="0">
                <a:highlight>
                  <a:srgbClr val="800000"/>
                </a:highlight>
              </a:rPr>
              <a:t>Hoe werd Nederland een </a:t>
            </a:r>
            <a:r>
              <a:rPr lang="nl-NL" sz="3600" b="1" dirty="0">
                <a:solidFill>
                  <a:srgbClr val="FFFF00"/>
                </a:solidFill>
                <a:highlight>
                  <a:srgbClr val="800000"/>
                </a:highlight>
              </a:rPr>
              <a:t>republiek</a:t>
            </a:r>
            <a:r>
              <a:rPr lang="nl-NL" sz="3600" dirty="0">
                <a:highlight>
                  <a:srgbClr val="800000"/>
                </a:highlight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600" dirty="0">
                <a:highlight>
                  <a:srgbClr val="800000"/>
                </a:highlight>
              </a:rPr>
              <a:t>Hoe heet tijdvak 6?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600" dirty="0">
                <a:highlight>
                  <a:srgbClr val="800000"/>
                </a:highlight>
              </a:rPr>
              <a:t>Waarom noemen de 17</a:t>
            </a:r>
            <a:r>
              <a:rPr lang="nl-NL" sz="3600" baseline="30000" dirty="0">
                <a:highlight>
                  <a:srgbClr val="800000"/>
                </a:highlight>
              </a:rPr>
              <a:t>e</a:t>
            </a:r>
            <a:r>
              <a:rPr lang="nl-NL" sz="3600" dirty="0">
                <a:highlight>
                  <a:srgbClr val="800000"/>
                </a:highlight>
              </a:rPr>
              <a:t> eeuw ook wel </a:t>
            </a:r>
            <a:r>
              <a:rPr lang="nl-NL" sz="3600" i="1" dirty="0">
                <a:highlight>
                  <a:srgbClr val="800000"/>
                </a:highlight>
              </a:rPr>
              <a:t>de </a:t>
            </a:r>
            <a:r>
              <a:rPr lang="nl-NL" sz="3600" b="1" i="1" dirty="0">
                <a:solidFill>
                  <a:srgbClr val="FFFF00"/>
                </a:solidFill>
                <a:highlight>
                  <a:srgbClr val="800000"/>
                </a:highlight>
              </a:rPr>
              <a:t>Gouden Eeuw</a:t>
            </a:r>
            <a:r>
              <a:rPr lang="nl-NL" sz="3600" dirty="0">
                <a:highlight>
                  <a:srgbClr val="800000"/>
                </a:highlight>
              </a:rPr>
              <a:t>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4F528C7-CE4E-4180-B154-B54ADAD801CE}"/>
              </a:ext>
            </a:extLst>
          </p:cNvPr>
          <p:cNvSpPr txBox="1"/>
          <p:nvPr/>
        </p:nvSpPr>
        <p:spPr>
          <a:xfrm>
            <a:off x="3347476" y="195308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Wat weten we al?</a:t>
            </a:r>
          </a:p>
        </p:txBody>
      </p:sp>
    </p:spTree>
    <p:extLst>
      <p:ext uri="{BB962C8B-B14F-4D97-AF65-F5344CB8AC3E}">
        <p14:creationId xmlns:p14="http://schemas.microsoft.com/office/powerpoint/2010/main" val="276295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F0DB0-BA0F-4A8C-84C4-A44A4C63F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3" y="5169108"/>
            <a:ext cx="11452194" cy="1326321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Leg uit waarom de Tachtigjarige oorlog bij </a:t>
            </a:r>
            <a:r>
              <a:rPr lang="nl-NL" sz="2800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tijd vak ontdekkers &amp; hervormers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hoort, maar de Republiek bij de </a:t>
            </a:r>
            <a:r>
              <a:rPr lang="nl-NL" sz="28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tijd van vorsten en regenten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F75AA7D-1575-4512-B3AB-744727D8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83" t="26666" r="8667" b="28229"/>
          <a:stretch/>
        </p:blipFill>
        <p:spPr>
          <a:xfrm>
            <a:off x="203200" y="125024"/>
            <a:ext cx="1385669" cy="126689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85526DB-8304-4DB0-8C2D-05D87D393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83" t="26666" r="8667" b="28229"/>
          <a:stretch/>
        </p:blipFill>
        <p:spPr>
          <a:xfrm>
            <a:off x="8097727" y="1324732"/>
            <a:ext cx="3724370" cy="3658349"/>
          </a:xfrm>
          <a:prstGeom prst="rect">
            <a:avLst/>
          </a:prstGeom>
        </p:spPr>
      </p:pic>
      <p:pic>
        <p:nvPicPr>
          <p:cNvPr id="6" name="Picture 2" descr="Portaal voor de Tien Tijdvakken | Geschiedenis, Schoolprojecten, De  tijdmachine">
            <a:extLst>
              <a:ext uri="{FF2B5EF4-FFF2-40B4-BE49-F238E27FC236}">
                <a16:creationId xmlns:a16="http://schemas.microsoft.com/office/drawing/2014/main" id="{A087CB2A-7CE4-4413-83BE-8778F87EF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78"/>
          <a:stretch/>
        </p:blipFill>
        <p:spPr bwMode="auto">
          <a:xfrm>
            <a:off x="896034" y="1577946"/>
            <a:ext cx="3464947" cy="340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jl: links 6">
            <a:extLst>
              <a:ext uri="{FF2B5EF4-FFF2-40B4-BE49-F238E27FC236}">
                <a16:creationId xmlns:a16="http://schemas.microsoft.com/office/drawing/2014/main" id="{E464F5BF-29B7-4D35-865D-7CE33837EB26}"/>
              </a:ext>
            </a:extLst>
          </p:cNvPr>
          <p:cNvSpPr/>
          <p:nvPr/>
        </p:nvSpPr>
        <p:spPr>
          <a:xfrm flipH="1">
            <a:off x="5062669" y="2252167"/>
            <a:ext cx="2521160" cy="127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31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3B31B8-DEB6-4B0A-90B0-01B45281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589103"/>
            <a:ext cx="10486497" cy="4714043"/>
          </a:xfrm>
        </p:spPr>
        <p:txBody>
          <a:bodyPr>
            <a:normAutofit/>
          </a:bodyPr>
          <a:lstStyle/>
          <a:p>
            <a:endParaRPr lang="nl-NL" sz="4400" dirty="0"/>
          </a:p>
          <a:p>
            <a:endParaRPr lang="nl-NL" sz="3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E564B44-346E-4BA5-A0E2-DDD1FC0B5203}"/>
              </a:ext>
            </a:extLst>
          </p:cNvPr>
          <p:cNvSpPr txBox="1"/>
          <p:nvPr/>
        </p:nvSpPr>
        <p:spPr>
          <a:xfrm>
            <a:off x="260827" y="1334439"/>
            <a:ext cx="1166081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fontAlgn="base">
              <a:buFont typeface="+mj-lt"/>
              <a:buAutoNum type="arabicPeriod"/>
            </a:pPr>
            <a:r>
              <a:rPr lang="nl-NL" sz="29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 betekenissen van de volgende begrippen geven: </a:t>
            </a:r>
            <a:r>
              <a:rPr lang="nl-NL" sz="29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stapelmarkt, moedernegotie, handelskapitalisme, commerciële landbouw, immigratie, inpolderen</a:t>
            </a:r>
            <a:r>
              <a:rPr lang="nl-NL" sz="29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nl-NL" sz="29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900" dirty="0">
              <a:highlight>
                <a:srgbClr val="8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fontAlgn="base">
              <a:buFont typeface="+mj-lt"/>
              <a:buAutoNum type="arabicPeriod"/>
            </a:pPr>
            <a:r>
              <a:rPr lang="nl-NL" sz="29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Uitleggen hoe Amsterdam het handelscentrum van de wereld werd. </a:t>
            </a:r>
            <a:br>
              <a:rPr lang="nl-NL" sz="29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900" dirty="0">
              <a:highlight>
                <a:srgbClr val="8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fontAlgn="base">
              <a:buFont typeface="+mj-lt"/>
              <a:buAutoNum type="arabicPeriod"/>
            </a:pPr>
            <a:r>
              <a:rPr lang="nl-NL" sz="29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Gevolgen van de immigratiestromen naar </a:t>
            </a:r>
            <a:r>
              <a:rPr lang="nl-NL" sz="29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 Republiek </a:t>
            </a:r>
            <a:r>
              <a:rPr lang="nl-NL" sz="29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benoemen.</a:t>
            </a:r>
            <a:br>
              <a:rPr lang="nl-NL" sz="29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900" dirty="0">
              <a:highlight>
                <a:srgbClr val="8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fontAlgn="base">
              <a:buFont typeface="+mj-lt"/>
              <a:buAutoNum type="arabicPeriod"/>
            </a:pPr>
            <a:r>
              <a:rPr lang="nl-NL" sz="29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Benoemen op welke drie gebieden </a:t>
            </a:r>
            <a:r>
              <a:rPr lang="nl-NL" sz="29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 Republiek </a:t>
            </a:r>
            <a:r>
              <a:rPr lang="nl-NL" sz="29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 de </a:t>
            </a:r>
            <a:r>
              <a:rPr lang="nl-NL" sz="29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Gouden Eeuw </a:t>
            </a:r>
            <a:r>
              <a:rPr lang="nl-NL" sz="29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opbloeide. </a:t>
            </a:r>
          </a:p>
          <a:p>
            <a:pPr fontAlgn="base"/>
            <a:endParaRPr lang="nl-NL" sz="2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6F2DD31-A371-44C9-81DE-C1C2C81219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83" t="26666" r="8667" b="28229"/>
          <a:stretch/>
        </p:blipFill>
        <p:spPr>
          <a:xfrm>
            <a:off x="96669" y="98022"/>
            <a:ext cx="999320" cy="913663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01A8123A-BF3A-4F2B-BF88-58D0C1FDE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206375"/>
            <a:ext cx="10353675" cy="1325563"/>
          </a:xfrm>
        </p:spPr>
        <p:txBody>
          <a:bodyPr/>
          <a:lstStyle/>
          <a:p>
            <a:r>
              <a:rPr lang="nl-NL" dirty="0">
                <a:highlight>
                  <a:srgbClr val="800000"/>
                </a:highlight>
              </a:rPr>
              <a:t>De lesdoelen: na deze les kan je</a:t>
            </a:r>
          </a:p>
        </p:txBody>
      </p:sp>
    </p:spTree>
    <p:extLst>
      <p:ext uri="{BB962C8B-B14F-4D97-AF65-F5344CB8AC3E}">
        <p14:creationId xmlns:p14="http://schemas.microsoft.com/office/powerpoint/2010/main" val="180827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D87306-D092-4F95-AC4F-569B4631C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694" y="226382"/>
            <a:ext cx="10353761" cy="1326321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rgbClr val="FFFF00"/>
                </a:solidFill>
                <a:highlight>
                  <a:srgbClr val="800000"/>
                </a:highlight>
              </a:rPr>
              <a:t>De gouden eeuw (1602-1672)</a:t>
            </a:r>
            <a:endParaRPr lang="nl-NL" sz="4400" dirty="0">
              <a:highlight>
                <a:srgbClr val="800000"/>
              </a:highlight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8F3DE9-E422-4F78-8305-BAE0B67BC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24" y="1660124"/>
            <a:ext cx="11009500" cy="4971494"/>
          </a:xfrm>
        </p:spPr>
        <p:txBody>
          <a:bodyPr>
            <a:normAutofit/>
          </a:bodyPr>
          <a:lstStyle/>
          <a:p>
            <a:r>
              <a:rPr lang="nl-NL" sz="3200" dirty="0"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Bloei in economie, cultuur (kunst en literatuur) en wetenschap.</a:t>
            </a:r>
            <a:endParaRPr lang="nl-NL" sz="3200" i="0" dirty="0">
              <a:effectLst/>
              <a:highlight>
                <a:srgbClr val="8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i="0" dirty="0"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 periode 1602/1609 - 1672</a:t>
            </a:r>
          </a:p>
          <a:p>
            <a:pPr lvl="1"/>
            <a:r>
              <a:rPr lang="nl-NL" sz="3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1602: het jaar waarin de </a:t>
            </a:r>
            <a:r>
              <a:rPr lang="nl-NL" sz="3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VOC</a:t>
            </a:r>
            <a:r>
              <a:rPr lang="nl-NL" sz="3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opgericht werd.</a:t>
            </a:r>
          </a:p>
          <a:p>
            <a:pPr lvl="1"/>
            <a:r>
              <a:rPr lang="nl-NL" sz="3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1609</a:t>
            </a:r>
            <a:r>
              <a:rPr lang="nl-NL" sz="3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nl-NL" sz="3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het beginjaar van het </a:t>
            </a:r>
            <a:r>
              <a:rPr lang="nl-NL" sz="3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Twaalfjarig Bestand</a:t>
            </a:r>
            <a:r>
              <a:rPr lang="nl-NL" sz="3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/>
            <a:r>
              <a:rPr lang="nl-NL" sz="3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1672: </a:t>
            </a:r>
            <a:r>
              <a:rPr lang="nl-NL" sz="3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het Rampjaar</a:t>
            </a:r>
            <a:r>
              <a:rPr lang="nl-NL" sz="3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waarbij </a:t>
            </a:r>
            <a:r>
              <a:rPr lang="nl-NL" sz="3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Republiek </a:t>
            </a:r>
            <a:r>
              <a:rPr lang="nl-NL" sz="3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werd binnengevallen door Franse, Duitse en Britse legers. </a:t>
            </a:r>
            <a:endParaRPr lang="nl-N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75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5E3C3-4E7E-4C57-9306-6F68F8EF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921" y="149790"/>
            <a:ext cx="9367636" cy="1326321"/>
          </a:xfrm>
        </p:spPr>
        <p:txBody>
          <a:bodyPr/>
          <a:lstStyle/>
          <a:p>
            <a:r>
              <a:rPr lang="nl-NL" dirty="0">
                <a:highlight>
                  <a:srgbClr val="800000"/>
                </a:highlight>
              </a:rPr>
              <a:t>Amsterdam tijdens de </a:t>
            </a:r>
            <a:r>
              <a:rPr lang="nl-NL" dirty="0">
                <a:solidFill>
                  <a:srgbClr val="FFFF00"/>
                </a:solidFill>
                <a:highlight>
                  <a:srgbClr val="800000"/>
                </a:highlight>
              </a:rPr>
              <a:t>Gouden eeuw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AAE047-7A30-445E-831D-CC13B8AE8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40" y="1651247"/>
            <a:ext cx="11354540" cy="5007005"/>
          </a:xfrm>
        </p:spPr>
        <p:txBody>
          <a:bodyPr>
            <a:normAutofit lnSpcReduction="10000"/>
          </a:bodyPr>
          <a:lstStyle/>
          <a:p>
            <a:r>
              <a:rPr lang="nl-NL" sz="28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Grachtengordels werden aangelegd, waar schepen en kooplieden hun goederen op konden slaan in pakhuizen.</a:t>
            </a:r>
          </a:p>
          <a:p>
            <a:r>
              <a:rPr lang="nl-NL" sz="28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 rijkere handelaren en </a:t>
            </a:r>
            <a:r>
              <a:rPr lang="nl-NL" sz="28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regenten</a:t>
            </a:r>
            <a:r>
              <a:rPr lang="nl-NL" sz="28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(bestuurders van steden) woonden aan deze grachten.</a:t>
            </a:r>
          </a:p>
          <a:p>
            <a:r>
              <a:rPr lang="nl-NL" sz="28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Handelaren ontmoetten elkaar op de </a:t>
            </a:r>
            <a:r>
              <a:rPr lang="nl-NL" sz="28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beurs</a:t>
            </a:r>
            <a:r>
              <a:rPr lang="nl-NL" sz="2800" b="1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2800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plaats waar handelaren elkaar ontmoeten</a:t>
            </a:r>
            <a:r>
              <a:rPr lang="nl-NL" sz="28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nl-NL" sz="28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Steden groeiden enorm; bevolking nam toe, voedseltekorten kwamen </a:t>
            </a:r>
            <a:r>
              <a:rPr lang="nl-NL" sz="28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nl-NL" sz="2800" dirty="0">
              <a:highlight>
                <a:srgbClr val="8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Hollanders gingen graan rond de Oostzee halen (</a:t>
            </a:r>
            <a:r>
              <a:rPr lang="nl-NL" sz="28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moedernegotie</a:t>
            </a:r>
            <a:r>
              <a:rPr lang="nl-NL" sz="28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4B9212A-0B52-4DAE-89C9-D799A0625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83" t="26666" r="8667" b="28229"/>
          <a:stretch/>
        </p:blipFill>
        <p:spPr>
          <a:xfrm>
            <a:off x="203200" y="125024"/>
            <a:ext cx="1385669" cy="12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21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48F388C-C283-449C-ADFD-4269ADEBF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429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3F7BF6-DEAC-49E0-B2EB-23BE18AAE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-18867"/>
            <a:ext cx="10353761" cy="1326321"/>
          </a:xfrm>
        </p:spPr>
        <p:txBody>
          <a:bodyPr/>
          <a:lstStyle/>
          <a:p>
            <a:r>
              <a:rPr lang="nl-NL" dirty="0">
                <a:solidFill>
                  <a:srgbClr val="FFFF00"/>
                </a:solidFill>
                <a:highlight>
                  <a:srgbClr val="800000"/>
                </a:highlight>
              </a:rPr>
              <a:t>Moedernegotie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879DBD-55EE-4280-BF69-A4DD1681F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4677096-A5D7-48DA-9143-113038B48223}"/>
              </a:ext>
            </a:extLst>
          </p:cNvPr>
          <p:cNvSpPr txBox="1"/>
          <p:nvPr/>
        </p:nvSpPr>
        <p:spPr>
          <a:xfrm>
            <a:off x="6491267" y="1343016"/>
            <a:ext cx="1567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highlight>
                  <a:srgbClr val="800000"/>
                </a:highlight>
              </a:rPr>
              <a:t>De Sont (tolweg)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ED42470-DF59-4711-9970-74CD1B41A9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583" t="26666" r="8667" b="28229"/>
          <a:stretch/>
        </p:blipFill>
        <p:spPr>
          <a:xfrm>
            <a:off x="203201" y="125024"/>
            <a:ext cx="1193520" cy="109121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BBDDF12-EFC8-4A0D-AACB-582B00031756}"/>
              </a:ext>
            </a:extLst>
          </p:cNvPr>
          <p:cNvSpPr txBox="1"/>
          <p:nvPr/>
        </p:nvSpPr>
        <p:spPr>
          <a:xfrm>
            <a:off x="7665655" y="2946113"/>
            <a:ext cx="1567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highlight>
                  <a:srgbClr val="800000"/>
                </a:highlight>
              </a:rPr>
              <a:t>Gdanks</a:t>
            </a:r>
            <a:endParaRPr lang="nl-NL" sz="2400" dirty="0">
              <a:highlight>
                <a:srgbClr val="8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90015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Damast</Template>
  <TotalTime>4003</TotalTime>
  <Words>622</Words>
  <Application>Microsoft Office PowerPoint</Application>
  <PresentationFormat>Breedbeeld</PresentationFormat>
  <Paragraphs>64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Bookman Old Style</vt:lpstr>
      <vt:lpstr>Rockwell</vt:lpstr>
      <vt:lpstr>Damask</vt:lpstr>
      <vt:lpstr>Havo 2 Paragraaf 3.2 </vt:lpstr>
      <vt:lpstr>De planning</vt:lpstr>
      <vt:lpstr>klassencode Learnbeat: BJHRVP</vt:lpstr>
      <vt:lpstr>PowerPoint-presentatie</vt:lpstr>
      <vt:lpstr>Leg uit waarom de Tachtigjarige oorlog bij De tijd vak ontdekkers &amp; hervormers hoort, maar de Republiek bij de tijd van vorsten en regenten.</vt:lpstr>
      <vt:lpstr>De lesdoelen: na deze les kan je</vt:lpstr>
      <vt:lpstr>De gouden eeuw (1602-1672)</vt:lpstr>
      <vt:lpstr>Amsterdam tijdens de Gouden eeuw</vt:lpstr>
      <vt:lpstr>Moedernegotie</vt:lpstr>
      <vt:lpstr>Fluitschepen</vt:lpstr>
      <vt:lpstr>PowerPoint-presentatie</vt:lpstr>
      <vt:lpstr>Welke stad  zou dit  kunnen zijn?</vt:lpstr>
      <vt:lpstr>Bronopdracht: gdansk</vt:lpstr>
      <vt:lpstr>Stapelmarkt Amsterdam</vt:lpstr>
      <vt:lpstr>Handelskapitalisme en immigratie</vt:lpstr>
      <vt:lpstr>Commerciële nijverheid  en landbouw</vt:lpstr>
      <vt:lpstr>Inpolderen; om een stuk land of moeras een dijk leggen en omdijkte gebied droogmaken en drooghouden</vt:lpstr>
      <vt:lpstr>Controlevragen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Mh1b Paragraaf 4.4 24-03-2021</dc:title>
  <dc:creator>ferry vd horst</dc:creator>
  <cp:lastModifiedBy>Ferry van der Horst</cp:lastModifiedBy>
  <cp:revision>183</cp:revision>
  <dcterms:created xsi:type="dcterms:W3CDTF">2021-03-18T08:49:05Z</dcterms:created>
  <dcterms:modified xsi:type="dcterms:W3CDTF">2022-11-16T19:19:00Z</dcterms:modified>
</cp:coreProperties>
</file>